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CBCD"/>
          </a:solidFill>
        </a:fill>
      </a:tcStyle>
    </a:wholeTbl>
    <a:band2H>
      <a:tcTxStyle b="def" i="def"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8CF"/>
          </a:solidFill>
        </a:fill>
      </a:tcStyle>
    </a:wholeTbl>
    <a:band2H>
      <a:tcTxStyle b="def" i="def"/>
      <a:tcStyle>
        <a:tcBdr/>
        <a:fill>
          <a:solidFill>
            <a:srgbClr val="F1F4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DDD"/>
          </a:solidFill>
        </a:fill>
      </a:tcStyle>
    </a:wholeTbl>
    <a:band2H>
      <a:tcTxStyle b="def" i="def"/>
      <a:tcStyle>
        <a:tcBdr/>
        <a:fill>
          <a:solidFill>
            <a:srgbClr val="EFE8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3" name="Shape 59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3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quarter" idx="1"/>
          </p:nvPr>
        </p:nvSpPr>
        <p:spPr>
          <a:xfrm>
            <a:off x="447840" y="1583280"/>
            <a:ext cx="8375400" cy="1929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PlaceHolder 3"/>
          <p:cNvSpPr/>
          <p:nvPr>
            <p:ph type="body" sz="quarter" idx="21"/>
          </p:nvPr>
        </p:nvSpPr>
        <p:spPr>
          <a:xfrm>
            <a:off x="447840" y="1794960"/>
            <a:ext cx="8375399" cy="1929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1929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PlaceHolder 3"/>
          <p:cNvSpPr/>
          <p:nvPr/>
        </p:nvSpPr>
        <p:spPr>
          <a:xfrm>
            <a:off x="4739759" y="158328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138" name="PlaceHolder 4"/>
          <p:cNvSpPr/>
          <p:nvPr/>
        </p:nvSpPr>
        <p:spPr>
          <a:xfrm>
            <a:off x="447840" y="179496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139" name="PlaceHolder 5"/>
          <p:cNvSpPr/>
          <p:nvPr>
            <p:ph type="body" sz="quarter" idx="21"/>
          </p:nvPr>
        </p:nvSpPr>
        <p:spPr>
          <a:xfrm>
            <a:off x="4739759" y="1794960"/>
            <a:ext cx="4087081" cy="1929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8" name="Body Level One…"/>
          <p:cNvSpPr txBox="1"/>
          <p:nvPr>
            <p:ph type="body" sz="quarter" idx="1"/>
          </p:nvPr>
        </p:nvSpPr>
        <p:spPr>
          <a:xfrm>
            <a:off x="447840" y="1583280"/>
            <a:ext cx="2696761" cy="1929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PlaceHolder 3"/>
          <p:cNvSpPr/>
          <p:nvPr/>
        </p:nvSpPr>
        <p:spPr>
          <a:xfrm>
            <a:off x="3279959" y="158328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150" name="PlaceHolder 4"/>
          <p:cNvSpPr/>
          <p:nvPr/>
        </p:nvSpPr>
        <p:spPr>
          <a:xfrm>
            <a:off x="6111719" y="158328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151" name="PlaceHolder 5"/>
          <p:cNvSpPr/>
          <p:nvPr/>
        </p:nvSpPr>
        <p:spPr>
          <a:xfrm>
            <a:off x="447840" y="179496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152" name="PlaceHolder 6"/>
          <p:cNvSpPr/>
          <p:nvPr/>
        </p:nvSpPr>
        <p:spPr>
          <a:xfrm>
            <a:off x="3279959" y="179496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153" name="PlaceHolder 7"/>
          <p:cNvSpPr/>
          <p:nvPr>
            <p:ph type="body" sz="quarter" idx="21"/>
          </p:nvPr>
        </p:nvSpPr>
        <p:spPr>
          <a:xfrm>
            <a:off x="6111719" y="1794960"/>
            <a:ext cx="2696761" cy="1929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62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5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66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168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77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0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81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183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447840" y="1557720"/>
            <a:ext cx="8375400" cy="45612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94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7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98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200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02" name="Body Level One…"/>
          <p:cNvSpPr txBox="1"/>
          <p:nvPr>
            <p:ph type="body" sz="quarter" idx="1"/>
          </p:nvPr>
        </p:nvSpPr>
        <p:spPr>
          <a:xfrm>
            <a:off x="447840" y="1583280"/>
            <a:ext cx="8375400" cy="405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11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4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15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217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9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405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PlaceHolder 3"/>
          <p:cNvSpPr/>
          <p:nvPr>
            <p:ph type="body" sz="quarter" idx="21"/>
          </p:nvPr>
        </p:nvSpPr>
        <p:spPr>
          <a:xfrm>
            <a:off x="4739759" y="1583279"/>
            <a:ext cx="4087081" cy="4050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29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32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33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235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45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8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49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251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Body Level One…"/>
          <p:cNvSpPr txBox="1"/>
          <p:nvPr>
            <p:ph type="body" idx="1"/>
          </p:nvPr>
        </p:nvSpPr>
        <p:spPr>
          <a:xfrm>
            <a:off x="431639" y="111240"/>
            <a:ext cx="8375401" cy="328212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61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4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65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267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69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PlaceHolder 3"/>
          <p:cNvSpPr/>
          <p:nvPr/>
        </p:nvSpPr>
        <p:spPr>
          <a:xfrm>
            <a:off x="4739759" y="1583279"/>
            <a:ext cx="4087081" cy="4050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271" name="PlaceHolder 4"/>
          <p:cNvSpPr/>
          <p:nvPr>
            <p:ph type="body" sz="quarter" idx="21"/>
          </p:nvPr>
        </p:nvSpPr>
        <p:spPr>
          <a:xfrm>
            <a:off x="447840" y="1794960"/>
            <a:ext cx="4087081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447840" y="1557720"/>
            <a:ext cx="8375400" cy="45612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80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83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84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286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88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405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PlaceHolder 3"/>
          <p:cNvSpPr/>
          <p:nvPr/>
        </p:nvSpPr>
        <p:spPr>
          <a:xfrm>
            <a:off x="4739759" y="158328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290" name="PlaceHolder 4"/>
          <p:cNvSpPr/>
          <p:nvPr>
            <p:ph type="body" sz="quarter" idx="21"/>
          </p:nvPr>
        </p:nvSpPr>
        <p:spPr>
          <a:xfrm>
            <a:off x="4739759" y="1794960"/>
            <a:ext cx="4087081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99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2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03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305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07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PlaceHolder 3"/>
          <p:cNvSpPr/>
          <p:nvPr/>
        </p:nvSpPr>
        <p:spPr>
          <a:xfrm>
            <a:off x="4739759" y="158328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309" name="PlaceHolder 4"/>
          <p:cNvSpPr/>
          <p:nvPr>
            <p:ph type="body" sz="quarter" idx="21"/>
          </p:nvPr>
        </p:nvSpPr>
        <p:spPr>
          <a:xfrm>
            <a:off x="447840" y="1794960"/>
            <a:ext cx="8375399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18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21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22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324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26" name="Body Level One…"/>
          <p:cNvSpPr txBox="1"/>
          <p:nvPr>
            <p:ph type="body" sz="quarter" idx="1"/>
          </p:nvPr>
        </p:nvSpPr>
        <p:spPr>
          <a:xfrm>
            <a:off x="447840" y="1583280"/>
            <a:ext cx="8375400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PlaceHolder 3"/>
          <p:cNvSpPr/>
          <p:nvPr>
            <p:ph type="body" sz="quarter" idx="21"/>
          </p:nvPr>
        </p:nvSpPr>
        <p:spPr>
          <a:xfrm>
            <a:off x="447840" y="1794960"/>
            <a:ext cx="8375399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36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9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40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342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44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5" name="PlaceHolder 3"/>
          <p:cNvSpPr/>
          <p:nvPr/>
        </p:nvSpPr>
        <p:spPr>
          <a:xfrm>
            <a:off x="4739759" y="158328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346" name="PlaceHolder 4"/>
          <p:cNvSpPr/>
          <p:nvPr/>
        </p:nvSpPr>
        <p:spPr>
          <a:xfrm>
            <a:off x="447840" y="179496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347" name="PlaceHolder 5"/>
          <p:cNvSpPr/>
          <p:nvPr>
            <p:ph type="body" sz="quarter" idx="21"/>
          </p:nvPr>
        </p:nvSpPr>
        <p:spPr>
          <a:xfrm>
            <a:off x="4739759" y="1794960"/>
            <a:ext cx="4087081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56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9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60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362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64" name="Body Level One…"/>
          <p:cNvSpPr txBox="1"/>
          <p:nvPr>
            <p:ph type="body" sz="quarter" idx="1"/>
          </p:nvPr>
        </p:nvSpPr>
        <p:spPr>
          <a:xfrm>
            <a:off x="447840" y="1583280"/>
            <a:ext cx="2696761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PlaceHolder 3"/>
          <p:cNvSpPr/>
          <p:nvPr/>
        </p:nvSpPr>
        <p:spPr>
          <a:xfrm>
            <a:off x="3279959" y="158328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366" name="PlaceHolder 4"/>
          <p:cNvSpPr/>
          <p:nvPr/>
        </p:nvSpPr>
        <p:spPr>
          <a:xfrm>
            <a:off x="6111719" y="158328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367" name="PlaceHolder 5"/>
          <p:cNvSpPr/>
          <p:nvPr/>
        </p:nvSpPr>
        <p:spPr>
          <a:xfrm>
            <a:off x="447840" y="179496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368" name="PlaceHolder 6"/>
          <p:cNvSpPr/>
          <p:nvPr/>
        </p:nvSpPr>
        <p:spPr>
          <a:xfrm>
            <a:off x="3279959" y="179496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369" name="PlaceHolder 7"/>
          <p:cNvSpPr/>
          <p:nvPr>
            <p:ph type="body" sz="quarter" idx="21"/>
          </p:nvPr>
        </p:nvSpPr>
        <p:spPr>
          <a:xfrm>
            <a:off x="6111719" y="1794960"/>
            <a:ext cx="2696761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78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1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82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384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93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96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97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399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01" name="Body Level One…"/>
          <p:cNvSpPr txBox="1"/>
          <p:nvPr>
            <p:ph type="body" sz="quarter" idx="1"/>
          </p:nvPr>
        </p:nvSpPr>
        <p:spPr>
          <a:xfrm>
            <a:off x="447840" y="1557720"/>
            <a:ext cx="8375400" cy="45612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10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13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14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416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18" name="Body Level One…"/>
          <p:cNvSpPr txBox="1"/>
          <p:nvPr>
            <p:ph type="body" sz="quarter" idx="1"/>
          </p:nvPr>
        </p:nvSpPr>
        <p:spPr>
          <a:xfrm>
            <a:off x="447840" y="1583280"/>
            <a:ext cx="8375400" cy="405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27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30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31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433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35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405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6" name="PlaceHolder 3"/>
          <p:cNvSpPr/>
          <p:nvPr>
            <p:ph type="body" sz="quarter" idx="21"/>
          </p:nvPr>
        </p:nvSpPr>
        <p:spPr>
          <a:xfrm>
            <a:off x="4739759" y="1583279"/>
            <a:ext cx="4087081" cy="4050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45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8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49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451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3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" name="Group 4"/>
          <p:cNvGrpSpPr/>
          <p:nvPr/>
        </p:nvGrpSpPr>
        <p:grpSpPr>
          <a:xfrm>
            <a:off x="297000" y="1449359"/>
            <a:ext cx="8550000" cy="2653921"/>
            <a:chOff x="0" y="0"/>
            <a:chExt cx="8549999" cy="2653919"/>
          </a:xfrm>
        </p:grpSpPr>
        <p:sp>
          <p:nvSpPr>
            <p:cNvPr id="45" name="CustomShape 5"/>
            <p:cNvSpPr/>
            <p:nvPr/>
          </p:nvSpPr>
          <p:spPr>
            <a:xfrm>
              <a:off x="0" y="0"/>
              <a:ext cx="8550000" cy="2653920"/>
            </a:xfrm>
            <a:prstGeom prst="rect">
              <a:avLst/>
            </a:prstGeom>
            <a:solidFill>
              <a:srgbClr val="EAEAE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6" name="CustomShape 6"/>
            <p:cNvSpPr txBox="1"/>
            <p:nvPr/>
          </p:nvSpPr>
          <p:spPr>
            <a:xfrm>
              <a:off x="1062701" y="1151989"/>
              <a:ext cx="64238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Platzhalter für Bild, Bild auf Titelfolie hinter das Logo einsetzen</a:t>
              </a:r>
            </a:p>
          </p:txBody>
        </p:sp>
      </p:grpSp>
      <p:grpSp>
        <p:nvGrpSpPr>
          <p:cNvPr id="50" name="Group 7"/>
          <p:cNvGrpSpPr/>
          <p:nvPr/>
        </p:nvGrpSpPr>
        <p:grpSpPr>
          <a:xfrm>
            <a:off x="287279" y="4103639"/>
            <a:ext cx="8583122" cy="2192041"/>
            <a:chOff x="0" y="0"/>
            <a:chExt cx="8583120" cy="2192040"/>
          </a:xfrm>
        </p:grpSpPr>
        <p:sp>
          <p:nvSpPr>
            <p:cNvPr id="48" name="CustomShape 8"/>
            <p:cNvSpPr/>
            <p:nvPr/>
          </p:nvSpPr>
          <p:spPr>
            <a:xfrm>
              <a:off x="-1" y="-1"/>
              <a:ext cx="8583122" cy="2192042"/>
            </a:xfrm>
            <a:prstGeom prst="rect">
              <a:avLst/>
            </a:prstGeom>
            <a:solidFill>
              <a:srgbClr val="FFF0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9" name="CustomShape 9"/>
            <p:cNvSpPr txBox="1"/>
            <p:nvPr/>
          </p:nvSpPr>
          <p:spPr>
            <a:xfrm>
              <a:off x="4144772" y="920869"/>
              <a:ext cx="29429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   </a:t>
              </a:r>
            </a:p>
          </p:txBody>
        </p:sp>
      </p:grpSp>
      <p:pic>
        <p:nvPicPr>
          <p:cNvPr id="51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279" y="1438200"/>
            <a:ext cx="8580241" cy="2665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741239"/>
            <a:ext cx="2517481" cy="93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" name="Group 10"/>
          <p:cNvGrpSpPr/>
          <p:nvPr/>
        </p:nvGrpSpPr>
        <p:grpSpPr>
          <a:xfrm>
            <a:off x="287279" y="6265789"/>
            <a:ext cx="8583122" cy="350662"/>
            <a:chOff x="0" y="0"/>
            <a:chExt cx="8583120" cy="350661"/>
          </a:xfrm>
        </p:grpSpPr>
        <p:sp>
          <p:nvSpPr>
            <p:cNvPr id="53" name="CustomShape 11"/>
            <p:cNvSpPr/>
            <p:nvPr/>
          </p:nvSpPr>
          <p:spPr>
            <a:xfrm>
              <a:off x="0" y="31690"/>
              <a:ext cx="8583121" cy="28692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4" name="CustomShape 12"/>
            <p:cNvSpPr txBox="1"/>
            <p:nvPr/>
          </p:nvSpPr>
          <p:spPr>
            <a:xfrm>
              <a:off x="2126300" y="0"/>
              <a:ext cx="433052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Institute of Geodesy and Photogrammetry</a:t>
              </a:r>
            </a:p>
          </p:txBody>
        </p:sp>
      </p:grpSp>
      <p:pic>
        <p:nvPicPr>
          <p:cNvPr id="56" name="Grafik 1" descr="Grafik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7359" y="672839"/>
            <a:ext cx="1529641" cy="100080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447840" y="1583280"/>
            <a:ext cx="8375400" cy="405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61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4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65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467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Body Level One…"/>
          <p:cNvSpPr txBox="1"/>
          <p:nvPr>
            <p:ph type="body" idx="1"/>
          </p:nvPr>
        </p:nvSpPr>
        <p:spPr>
          <a:xfrm>
            <a:off x="431639" y="111240"/>
            <a:ext cx="8375401" cy="328212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77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0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81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483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85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6" name="PlaceHolder 3"/>
          <p:cNvSpPr/>
          <p:nvPr/>
        </p:nvSpPr>
        <p:spPr>
          <a:xfrm>
            <a:off x="4739759" y="1583279"/>
            <a:ext cx="4087081" cy="4050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487" name="PlaceHolder 4"/>
          <p:cNvSpPr/>
          <p:nvPr>
            <p:ph type="body" sz="quarter" idx="21"/>
          </p:nvPr>
        </p:nvSpPr>
        <p:spPr>
          <a:xfrm>
            <a:off x="447840" y="1794960"/>
            <a:ext cx="4087081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96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9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00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502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04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405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5" name="PlaceHolder 3"/>
          <p:cNvSpPr/>
          <p:nvPr/>
        </p:nvSpPr>
        <p:spPr>
          <a:xfrm>
            <a:off x="4739759" y="158328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506" name="PlaceHolder 4"/>
          <p:cNvSpPr/>
          <p:nvPr>
            <p:ph type="body" sz="quarter" idx="21"/>
          </p:nvPr>
        </p:nvSpPr>
        <p:spPr>
          <a:xfrm>
            <a:off x="4739759" y="1794960"/>
            <a:ext cx="4087081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15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8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19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521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23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" name="PlaceHolder 3"/>
          <p:cNvSpPr/>
          <p:nvPr/>
        </p:nvSpPr>
        <p:spPr>
          <a:xfrm>
            <a:off x="4739759" y="158328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525" name="PlaceHolder 4"/>
          <p:cNvSpPr/>
          <p:nvPr>
            <p:ph type="body" sz="quarter" idx="21"/>
          </p:nvPr>
        </p:nvSpPr>
        <p:spPr>
          <a:xfrm>
            <a:off x="447840" y="1794960"/>
            <a:ext cx="8375399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34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37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38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540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42" name="Body Level One…"/>
          <p:cNvSpPr txBox="1"/>
          <p:nvPr>
            <p:ph type="body" sz="quarter" idx="1"/>
          </p:nvPr>
        </p:nvSpPr>
        <p:spPr>
          <a:xfrm>
            <a:off x="447840" y="1583280"/>
            <a:ext cx="8375400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3" name="PlaceHolder 3"/>
          <p:cNvSpPr/>
          <p:nvPr>
            <p:ph type="body" sz="quarter" idx="21"/>
          </p:nvPr>
        </p:nvSpPr>
        <p:spPr>
          <a:xfrm>
            <a:off x="447840" y="1794960"/>
            <a:ext cx="8375399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52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5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56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558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60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PlaceHolder 3"/>
          <p:cNvSpPr/>
          <p:nvPr/>
        </p:nvSpPr>
        <p:spPr>
          <a:xfrm>
            <a:off x="4739759" y="158328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562" name="PlaceHolder 4"/>
          <p:cNvSpPr/>
          <p:nvPr/>
        </p:nvSpPr>
        <p:spPr>
          <a:xfrm>
            <a:off x="447840" y="179496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563" name="PlaceHolder 5"/>
          <p:cNvSpPr/>
          <p:nvPr>
            <p:ph type="body" sz="quarter" idx="21"/>
          </p:nvPr>
        </p:nvSpPr>
        <p:spPr>
          <a:xfrm>
            <a:off x="4739759" y="1794960"/>
            <a:ext cx="4087081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72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CustomShape 4"/>
          <p:cNvSpPr/>
          <p:nvPr/>
        </p:nvSpPr>
        <p:spPr>
          <a:xfrm>
            <a:off x="-1" y="0"/>
            <a:ext cx="9143642" cy="863279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5" name="Line 5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76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CustomShape 6"/>
          <p:cNvSpPr txBox="1"/>
          <p:nvPr/>
        </p:nvSpPr>
        <p:spPr>
          <a:xfrm>
            <a:off x="1824120" y="6140520"/>
            <a:ext cx="1593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-1" sz="800"/>
            </a:pPr>
            <a:r>
              <a:t>Deep learning, </a:t>
            </a:r>
            <a:r>
              <a:rPr b="1"/>
              <a:t>DATASETS</a:t>
            </a:r>
            <a:r>
              <a:t>| | page </a:t>
            </a:r>
          </a:p>
        </p:txBody>
      </p:sp>
      <p:pic>
        <p:nvPicPr>
          <p:cNvPr id="578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0" name="Body Level One…"/>
          <p:cNvSpPr txBox="1"/>
          <p:nvPr>
            <p:ph type="body" sz="quarter" idx="1"/>
          </p:nvPr>
        </p:nvSpPr>
        <p:spPr>
          <a:xfrm>
            <a:off x="447840" y="1583280"/>
            <a:ext cx="2696761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1" name="PlaceHolder 3"/>
          <p:cNvSpPr/>
          <p:nvPr/>
        </p:nvSpPr>
        <p:spPr>
          <a:xfrm>
            <a:off x="3279959" y="158328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582" name="PlaceHolder 4"/>
          <p:cNvSpPr/>
          <p:nvPr/>
        </p:nvSpPr>
        <p:spPr>
          <a:xfrm>
            <a:off x="6111719" y="158328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583" name="PlaceHolder 5"/>
          <p:cNvSpPr/>
          <p:nvPr/>
        </p:nvSpPr>
        <p:spPr>
          <a:xfrm>
            <a:off x="447840" y="179496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584" name="PlaceHolder 6"/>
          <p:cNvSpPr/>
          <p:nvPr/>
        </p:nvSpPr>
        <p:spPr>
          <a:xfrm>
            <a:off x="3279959" y="1794960"/>
            <a:ext cx="269676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585" name="PlaceHolder 7"/>
          <p:cNvSpPr/>
          <p:nvPr>
            <p:ph type="body" sz="quarter" idx="21"/>
          </p:nvPr>
        </p:nvSpPr>
        <p:spPr>
          <a:xfrm>
            <a:off x="6111719" y="1794960"/>
            <a:ext cx="2696761" cy="19296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405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PlaceHolder 3"/>
          <p:cNvSpPr/>
          <p:nvPr>
            <p:ph type="body" sz="quarter" idx="21"/>
          </p:nvPr>
        </p:nvSpPr>
        <p:spPr>
          <a:xfrm>
            <a:off x="4739759" y="1583279"/>
            <a:ext cx="4087081" cy="405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/>
          <p:nvPr>
            <p:ph type="body" idx="1"/>
          </p:nvPr>
        </p:nvSpPr>
        <p:spPr>
          <a:xfrm>
            <a:off x="431639" y="111240"/>
            <a:ext cx="8375401" cy="328212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1929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PlaceHolder 3"/>
          <p:cNvSpPr/>
          <p:nvPr/>
        </p:nvSpPr>
        <p:spPr>
          <a:xfrm>
            <a:off x="4739759" y="1583279"/>
            <a:ext cx="4087081" cy="4050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95" name="PlaceHolder 4"/>
          <p:cNvSpPr/>
          <p:nvPr>
            <p:ph type="body" sz="quarter" idx="21"/>
          </p:nvPr>
        </p:nvSpPr>
        <p:spPr>
          <a:xfrm>
            <a:off x="447840" y="1794960"/>
            <a:ext cx="4087081" cy="1929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405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PlaceHolder 3"/>
          <p:cNvSpPr/>
          <p:nvPr/>
        </p:nvSpPr>
        <p:spPr>
          <a:xfrm>
            <a:off x="4739759" y="158328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106" name="PlaceHolder 4"/>
          <p:cNvSpPr/>
          <p:nvPr>
            <p:ph type="body" sz="quarter" idx="21"/>
          </p:nvPr>
        </p:nvSpPr>
        <p:spPr>
          <a:xfrm>
            <a:off x="4739759" y="1794960"/>
            <a:ext cx="4087081" cy="1929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/>
          <p:nvPr>
            <p:ph type="title"/>
          </p:nvPr>
        </p:nvSpPr>
        <p:spPr>
          <a:xfrm>
            <a:off x="431639" y="111240"/>
            <a:ext cx="8375401" cy="70776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447840" y="1583280"/>
            <a:ext cx="4087080" cy="1929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PlaceHolder 3"/>
          <p:cNvSpPr/>
          <p:nvPr/>
        </p:nvSpPr>
        <p:spPr>
          <a:xfrm>
            <a:off x="4739759" y="1583280"/>
            <a:ext cx="4087081" cy="1929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117" name="PlaceHolder 4"/>
          <p:cNvSpPr/>
          <p:nvPr>
            <p:ph type="body" sz="quarter" idx="21"/>
          </p:nvPr>
        </p:nvSpPr>
        <p:spPr>
          <a:xfrm>
            <a:off x="447840" y="1794960"/>
            <a:ext cx="8375399" cy="1929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<Relationship Id="rId3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29.xml"/><Relationship Id="rId35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1.xml"/><Relationship Id="rId37" Type="http://schemas.openxmlformats.org/officeDocument/2006/relationships/slideLayout" Target="../slideLayouts/slideLayout32.xml"/><Relationship Id="rId3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34.xml"/><Relationship Id="rId4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3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/>
          <p:nvPr/>
        </p:nvSpPr>
        <p:spPr>
          <a:xfrm>
            <a:off x="0" y="6091199"/>
            <a:ext cx="9144001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159"/>
            <a:ext cx="1761840" cy="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9" y="5854320"/>
            <a:ext cx="1090081" cy="712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4"/>
          <p:cNvGrpSpPr/>
          <p:nvPr/>
        </p:nvGrpSpPr>
        <p:grpSpPr>
          <a:xfrm>
            <a:off x="297000" y="1449359"/>
            <a:ext cx="8550000" cy="2653921"/>
            <a:chOff x="0" y="0"/>
            <a:chExt cx="8549999" cy="2653919"/>
          </a:xfrm>
        </p:grpSpPr>
        <p:sp>
          <p:nvSpPr>
            <p:cNvPr id="5" name="CustomShape 5"/>
            <p:cNvSpPr/>
            <p:nvPr/>
          </p:nvSpPr>
          <p:spPr>
            <a:xfrm>
              <a:off x="0" y="0"/>
              <a:ext cx="8550000" cy="2653920"/>
            </a:xfrm>
            <a:prstGeom prst="rect">
              <a:avLst/>
            </a:prstGeom>
            <a:solidFill>
              <a:srgbClr val="EAEAE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" name="CustomShape 6"/>
            <p:cNvSpPr txBox="1"/>
            <p:nvPr/>
          </p:nvSpPr>
          <p:spPr>
            <a:xfrm>
              <a:off x="1062701" y="1151989"/>
              <a:ext cx="64238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Platzhalter für Bild, Bild auf Titelfolie hinter das Logo einsetzen</a:t>
              </a:r>
            </a:p>
          </p:txBody>
        </p:sp>
      </p:grpSp>
      <p:grpSp>
        <p:nvGrpSpPr>
          <p:cNvPr id="10" name="Group 7"/>
          <p:cNvGrpSpPr/>
          <p:nvPr/>
        </p:nvGrpSpPr>
        <p:grpSpPr>
          <a:xfrm>
            <a:off x="287279" y="4103639"/>
            <a:ext cx="8583122" cy="2192041"/>
            <a:chOff x="0" y="0"/>
            <a:chExt cx="8583120" cy="2192040"/>
          </a:xfrm>
        </p:grpSpPr>
        <p:sp>
          <p:nvSpPr>
            <p:cNvPr id="8" name="CustomShape 8"/>
            <p:cNvSpPr/>
            <p:nvPr/>
          </p:nvSpPr>
          <p:spPr>
            <a:xfrm>
              <a:off x="-1" y="-1"/>
              <a:ext cx="8583122" cy="2192042"/>
            </a:xfrm>
            <a:prstGeom prst="rect">
              <a:avLst/>
            </a:prstGeom>
            <a:solidFill>
              <a:srgbClr val="FFF0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" name="CustomShape 9"/>
            <p:cNvSpPr txBox="1"/>
            <p:nvPr/>
          </p:nvSpPr>
          <p:spPr>
            <a:xfrm>
              <a:off x="4144772" y="920869"/>
              <a:ext cx="29429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   </a:t>
              </a:r>
            </a:p>
          </p:txBody>
        </p:sp>
      </p:grpSp>
      <p:pic>
        <p:nvPicPr>
          <p:cNvPr id="11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279" y="1438200"/>
            <a:ext cx="8580241" cy="2665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741239"/>
            <a:ext cx="2517481" cy="93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0"/>
          <p:cNvGrpSpPr/>
          <p:nvPr/>
        </p:nvGrpSpPr>
        <p:grpSpPr>
          <a:xfrm>
            <a:off x="287279" y="6265789"/>
            <a:ext cx="8583122" cy="350662"/>
            <a:chOff x="0" y="0"/>
            <a:chExt cx="8583120" cy="350661"/>
          </a:xfrm>
        </p:grpSpPr>
        <p:sp>
          <p:nvSpPr>
            <p:cNvPr id="13" name="CustomShape 11"/>
            <p:cNvSpPr/>
            <p:nvPr/>
          </p:nvSpPr>
          <p:spPr>
            <a:xfrm>
              <a:off x="0" y="31690"/>
              <a:ext cx="8583121" cy="28692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" name="CustomShape 12"/>
            <p:cNvSpPr txBox="1"/>
            <p:nvPr/>
          </p:nvSpPr>
          <p:spPr>
            <a:xfrm>
              <a:off x="2126300" y="0"/>
              <a:ext cx="433052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Institute of Geodesy and Photogrammetry</a:t>
              </a:r>
            </a:p>
          </p:txBody>
        </p:sp>
      </p:grpSp>
      <p:pic>
        <p:nvPicPr>
          <p:cNvPr id="16" name="Grafik 1" descr="Grafik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7359" y="672839"/>
            <a:ext cx="1529641" cy="100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Text"/>
          <p:cNvSpPr txBox="1"/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6553200" y="6171650"/>
            <a:ext cx="2133600" cy="369401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83" r:id="rId40"/>
    <p:sldLayoutId id="2147483684" r:id="rId4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kaggle.com/datasets/apollo2506/landuse-scene-classification" TargetMode="External"/><Relationship Id="rId3" Type="http://schemas.openxmlformats.org/officeDocument/2006/relationships/hyperlink" Target="https://keras.io/api/data_loading/image/" TargetMode="External"/><Relationship Id="rId4" Type="http://schemas.openxmlformats.org/officeDocument/2006/relationships/hyperlink" Target="https://www.paintshoppro.com/en/pages/tif-file/" TargetMode="External"/><Relationship Id="rId5" Type="http://schemas.openxmlformats.org/officeDocument/2006/relationships/hyperlink" Target="https://elib.dlr.de/130278/1/08899080.pdf" TargetMode="External"/><Relationship Id="rId6" Type="http://schemas.openxmlformats.org/officeDocument/2006/relationships/hyperlink" Target="https://en.wikipedia.org/wiki/File:Europe_land_use_map.png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Shape 1"/>
          <p:cNvSpPr txBox="1"/>
          <p:nvPr/>
        </p:nvSpPr>
        <p:spPr>
          <a:xfrm>
            <a:off x="3258720" y="5949360"/>
            <a:ext cx="2626561" cy="14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00"/>
              </a:spcBef>
              <a:defRPr spc="-1" sz="1100"/>
            </a:lvl1pPr>
          </a:lstStyle>
          <a:p>
            <a:pPr/>
            <a:r>
              <a:t>Dr.-Ing. Mehdi Maboudi, Dr. Diaz Pedro</a:t>
            </a:r>
          </a:p>
        </p:txBody>
      </p:sp>
      <p:sp>
        <p:nvSpPr>
          <p:cNvPr id="596" name="TextShape 2"/>
          <p:cNvSpPr txBox="1"/>
          <p:nvPr/>
        </p:nvSpPr>
        <p:spPr>
          <a:xfrm>
            <a:off x="685799" y="4833873"/>
            <a:ext cx="7772042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b="1" spc="-1" sz="2800"/>
            </a:lvl1pPr>
          </a:lstStyle>
          <a:p>
            <a:pPr/>
            <a:r>
              <a:t>UC Merced land use data</a:t>
            </a:r>
          </a:p>
        </p:txBody>
      </p:sp>
      <p:sp>
        <p:nvSpPr>
          <p:cNvPr id="597" name="CustomShape 3"/>
          <p:cNvSpPr txBox="1"/>
          <p:nvPr/>
        </p:nvSpPr>
        <p:spPr>
          <a:xfrm>
            <a:off x="3447000" y="5364360"/>
            <a:ext cx="2250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300"/>
              </a:spcBef>
              <a:defRPr spc="-1" sz="1600"/>
            </a:lvl1pPr>
          </a:lstStyle>
          <a:p>
            <a:pPr/>
            <a:r>
              <a:t>Arjun Arora, Usul Hamdi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creenshot 2022-05-09 at 11.17.02 PM.png" descr="Screenshot 2022-05-09 at 11.17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239" y="1212840"/>
            <a:ext cx="5320801" cy="4431961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Data applications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Data applications</a:t>
            </a:r>
          </a:p>
        </p:txBody>
      </p:sp>
      <p:pic>
        <p:nvPicPr>
          <p:cNvPr id="635" name="Screenshot 2022-05-09 at 11.27.55 PM.png" descr="Screenshot 2022-05-09 at 11.27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40" y="1544759"/>
            <a:ext cx="3880440" cy="2626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Screenshot 2022-05-09 at 11.29.18 PM.png" descr="Screenshot 2022-05-09 at 11.29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0279" y="1441079"/>
            <a:ext cx="5459041" cy="3835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Data loading</a:t>
            </a:r>
          </a:p>
        </p:txBody>
      </p:sp>
      <p:sp>
        <p:nvSpPr>
          <p:cNvPr id="639" name="CustomShape 3"/>
          <p:cNvSpPr txBox="1"/>
          <p:nvPr/>
        </p:nvSpPr>
        <p:spPr>
          <a:xfrm>
            <a:off x="384119" y="964800"/>
            <a:ext cx="8757362" cy="492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13839" indent="-213479">
              <a:spcBef>
                <a:spcPts val="1100"/>
              </a:spcBef>
              <a:buClr>
                <a:srgbClr val="000000"/>
              </a:buClr>
              <a:buSzPct val="100000"/>
              <a:buAutoNum type="arabicPeriod" startAt="1"/>
              <a:defRPr spc="-100" sz="1600"/>
            </a:pPr>
            <a:r>
              <a:t>The data is provided as a zip-file of 21 folders containing 100 images for each class.</a:t>
            </a:r>
            <a:br/>
            <a:r>
              <a:t> </a:t>
            </a:r>
            <a:endParaRPr spc="-1"/>
          </a:p>
          <a:p>
            <a:pPr marL="213839" indent="-213479">
              <a:spcBef>
                <a:spcPts val="1100"/>
              </a:spcBef>
              <a:buClr>
                <a:srgbClr val="000000"/>
              </a:buClr>
              <a:buSzPct val="100000"/>
              <a:buAutoNum type="arabicPeriod" startAt="1"/>
              <a:defRPr spc="-100" sz="1600"/>
            </a:pPr>
            <a:r>
              <a:t>We split the data to training, test and validation using a custom function.</a:t>
            </a:r>
            <a:br/>
            <a:r>
              <a:t> </a:t>
            </a:r>
            <a:endParaRPr spc="-1"/>
          </a:p>
          <a:p>
            <a:pPr marL="213839" indent="-213479">
              <a:spcBef>
                <a:spcPts val="1100"/>
              </a:spcBef>
              <a:buClr>
                <a:srgbClr val="000000"/>
              </a:buClr>
              <a:buSzPct val="100000"/>
              <a:buAutoNum type="arabicPeriod" startAt="1"/>
              <a:defRPr spc="-100" sz="1600"/>
            </a:pPr>
            <a:r>
              <a:t>We use keras.utils.image_dataset_from_directory function to then load the training test and validation data for each class at once. </a:t>
            </a:r>
            <a:br/>
            <a:r>
              <a:t> </a:t>
            </a:r>
            <a:endParaRPr spc="-1"/>
          </a:p>
          <a:p>
            <a:pPr marL="213839" indent="-213479">
              <a:spcBef>
                <a:spcPts val="1100"/>
              </a:spcBef>
              <a:buClr>
                <a:srgbClr val="000000"/>
              </a:buClr>
              <a:buSzPct val="100000"/>
              <a:buAutoNum type="arabicPeriod" startAt="1"/>
              <a:defRPr spc="-100" sz="1600"/>
            </a:pPr>
            <a:r>
              <a:t>This function returns a tf.data.Dataset type of tensorflow object containing the images.</a:t>
            </a:r>
            <a:br/>
            <a:r>
              <a:t> </a:t>
            </a:r>
            <a:endParaRPr spc="-1"/>
          </a:p>
          <a:p>
            <a:pPr marL="213839" indent="-213479">
              <a:spcBef>
                <a:spcPts val="1100"/>
              </a:spcBef>
              <a:buClr>
                <a:srgbClr val="000000"/>
              </a:buClr>
              <a:buSzPct val="100000"/>
              <a:buAutoNum type="arabicPeriod" startAt="1"/>
              <a:defRPr spc="-100" sz="1600"/>
            </a:pPr>
            <a:r>
              <a:t>As this function does not support tif image format(“Tagged Image File Format”, a high quality graphics image), we need to convert the images to jpg first.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Screenshot 2022-05-09 at 11.36.02 PM.png" descr="Screenshot 2022-05-09 at 11.36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680" y="1608480"/>
            <a:ext cx="7542360" cy="3561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EDA - Classes</a:t>
            </a:r>
          </a:p>
        </p:txBody>
      </p:sp>
      <p:sp>
        <p:nvSpPr>
          <p:cNvPr id="644" name="CustomShape 3"/>
          <p:cNvSpPr txBox="1"/>
          <p:nvPr/>
        </p:nvSpPr>
        <p:spPr>
          <a:xfrm>
            <a:off x="384119" y="964800"/>
            <a:ext cx="8757362" cy="492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13839" indent="-213479">
              <a:spcBef>
                <a:spcPts val="1100"/>
              </a:spcBef>
              <a:buClr>
                <a:srgbClr val="000000"/>
              </a:buClr>
              <a:buSzPct val="100000"/>
              <a:buAutoNum type="arabicPeriod" startAt="1"/>
              <a:defRPr spc="-100" sz="1600"/>
            </a:pPr>
            <a:r>
              <a:t>As each class has 100 samples, the classes are perfectly balanced.</a:t>
            </a:r>
            <a:endParaRPr spc="-1"/>
          </a:p>
          <a:p>
            <a:pPr>
              <a:spcBef>
                <a:spcPts val="1100"/>
              </a:spcBef>
              <a:defRPr spc="-1" sz="1600"/>
            </a:pPr>
          </a:p>
          <a:p>
            <a:pPr marL="213839" indent="-213479">
              <a:spcBef>
                <a:spcPts val="1100"/>
              </a:spcBef>
              <a:buClr>
                <a:srgbClr val="000000"/>
              </a:buClr>
              <a:buSzPct val="100000"/>
              <a:buAutoNum type="arabicPeriod" startAt="2"/>
              <a:defRPr spc="-100" sz="1600"/>
            </a:pPr>
            <a:r>
              <a:t>We can use data augmentation to increase the image samples by using rotation, flipping, cropping etc.</a:t>
            </a:r>
            <a:br/>
            <a:r>
              <a:t> </a:t>
            </a:r>
            <a:endParaRPr spc="-1"/>
          </a:p>
          <a:p>
            <a:pPr marL="213839" indent="-213479">
              <a:spcBef>
                <a:spcPts val="1100"/>
              </a:spcBef>
              <a:buClr>
                <a:srgbClr val="000000"/>
              </a:buClr>
              <a:buSzPct val="100000"/>
              <a:buAutoNum type="arabicPeriod" startAt="2"/>
              <a:defRPr spc="-100" sz="1600"/>
            </a:pPr>
            <a:r>
              <a:t>In case of training with data augmentation, using a CNN model would be beneficial as its performance does not vary due to augmented images. </a:t>
            </a:r>
            <a:br/>
            <a:r>
              <a:t> </a:t>
            </a:r>
            <a:endParaRPr spc="-1"/>
          </a:p>
          <a:p>
            <a:pPr>
              <a:spcBef>
                <a:spcPts val="1100"/>
              </a:spcBef>
              <a:defRPr spc="-1" sz="1600"/>
            </a:pPr>
          </a:p>
          <a:p>
            <a:pPr>
              <a:defRPr spc="-100" sz="1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Read train and test data from image directories</a:t>
            </a:r>
            <a:endParaRPr spc="-1"/>
          </a:p>
          <a:p>
            <a:pPr>
              <a:defRPr spc="-100" sz="1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train</a:t>
            </a:r>
            <a:r>
              <a:rPr>
                <a:solidFill>
                  <a:srgbClr val="D4D4D4"/>
                </a:solidFill>
              </a:rPr>
              <a:t> = </a:t>
            </a:r>
            <a:r>
              <a:rPr>
                <a:solidFill>
                  <a:srgbClr val="4EC9B0"/>
                </a:solidFill>
              </a:rPr>
              <a:t>keras</a:t>
            </a:r>
            <a:r>
              <a:rPr>
                <a:solidFill>
                  <a:srgbClr val="D4D4D4"/>
                </a:solidFill>
              </a:rPr>
              <a:t>.utils.image_dataset_from_directory(</a:t>
            </a:r>
            <a:r>
              <a:rPr>
                <a:solidFill>
                  <a:srgbClr val="CE9178"/>
                </a:solidFill>
              </a:rPr>
              <a:t>"archive/images_train_test_val/train"</a:t>
            </a:r>
            <a:r>
              <a:rPr>
                <a:solidFill>
                  <a:srgbClr val="D4D4D4"/>
                </a:solidFill>
              </a:rPr>
              <a:t>)</a:t>
            </a:r>
            <a:endParaRPr spc="-1"/>
          </a:p>
          <a:p>
            <a:pPr>
              <a:defRPr spc="-100" sz="1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test</a:t>
            </a:r>
            <a:r>
              <a:rPr>
                <a:solidFill>
                  <a:srgbClr val="D4D4D4"/>
                </a:solidFill>
              </a:rPr>
              <a:t> = </a:t>
            </a:r>
            <a:r>
              <a:rPr>
                <a:solidFill>
                  <a:srgbClr val="4EC9B0"/>
                </a:solidFill>
              </a:rPr>
              <a:t>keras</a:t>
            </a:r>
            <a:r>
              <a:rPr>
                <a:solidFill>
                  <a:srgbClr val="D4D4D4"/>
                </a:solidFill>
              </a:rPr>
              <a:t>.utils.image_dataset_from_directory(</a:t>
            </a:r>
            <a:r>
              <a:rPr>
                <a:solidFill>
                  <a:srgbClr val="CE9178"/>
                </a:solidFill>
              </a:rPr>
              <a:t>"archive/images_train_test_val/test"</a:t>
            </a:r>
            <a:r>
              <a:rPr>
                <a:solidFill>
                  <a:srgbClr val="D4D4D4"/>
                </a:solidFill>
              </a:rPr>
              <a:t>)</a:t>
            </a:r>
            <a:endParaRPr spc="-1"/>
          </a:p>
          <a:p>
            <a:pPr>
              <a:defRPr spc="-100" sz="1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val</a:t>
            </a:r>
            <a:r>
              <a:rPr>
                <a:solidFill>
                  <a:srgbClr val="D4D4D4"/>
                </a:solidFill>
              </a:rPr>
              <a:t> = </a:t>
            </a:r>
            <a:r>
              <a:rPr>
                <a:solidFill>
                  <a:srgbClr val="4EC9B0"/>
                </a:solidFill>
              </a:rPr>
              <a:t>keras</a:t>
            </a:r>
            <a:r>
              <a:rPr>
                <a:solidFill>
                  <a:srgbClr val="D4D4D4"/>
                </a:solidFill>
              </a:rPr>
              <a:t>.utils.image_dataset_from_directory(</a:t>
            </a:r>
            <a:r>
              <a:rPr>
                <a:solidFill>
                  <a:srgbClr val="CE9178"/>
                </a:solidFill>
              </a:rPr>
              <a:t>"archive/images_train_test_val/validation"</a:t>
            </a:r>
            <a:r>
              <a:rPr>
                <a:solidFill>
                  <a:srgbClr val="D4D4D4"/>
                </a:solidFill>
              </a:rPr>
              <a:t>)</a:t>
            </a:r>
            <a:endParaRPr spc="-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 2"/>
          <p:cNvGrpSpPr/>
          <p:nvPr/>
        </p:nvGrpSpPr>
        <p:grpSpPr>
          <a:xfrm>
            <a:off x="2015639" y="1330919"/>
            <a:ext cx="4818962" cy="4684343"/>
            <a:chOff x="0" y="0"/>
            <a:chExt cx="4818960" cy="4684341"/>
          </a:xfrm>
        </p:grpSpPr>
        <p:pic>
          <p:nvPicPr>
            <p:cNvPr id="646" name="classes.png" descr="classes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828" r="0" b="828"/>
            <a:stretch>
              <a:fillRect/>
            </a:stretch>
          </p:blipFill>
          <p:spPr>
            <a:xfrm>
              <a:off x="0" y="0"/>
              <a:ext cx="4818961" cy="419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7" name="CustomShape 3"/>
            <p:cNvSpPr txBox="1"/>
            <p:nvPr/>
          </p:nvSpPr>
          <p:spPr>
            <a:xfrm>
              <a:off x="0" y="4272480"/>
              <a:ext cx="4818961" cy="411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320" tIns="76320" rIns="76320" bIns="76320" numCol="1" anchor="t">
              <a:spAutoFit/>
            </a:bodyPr>
            <a:lstStyle>
              <a:lvl1pPr>
                <a:defRPr spc="-1"/>
              </a:lvl1pPr>
            </a:lstStyle>
            <a:p>
              <a:pPr/>
              <a:r>
                <a:t>Samples per class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Assigning class numbers</a:t>
            </a:r>
          </a:p>
        </p:txBody>
      </p:sp>
      <p:pic>
        <p:nvPicPr>
          <p:cNvPr id="651" name="Screenshot 2022-05-09 at 11.47.41 PM.png" descr="Screenshot 2022-05-09 at 11.47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0799" y="1473119"/>
            <a:ext cx="6422042" cy="3726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Train data</a:t>
            </a:r>
          </a:p>
        </p:txBody>
      </p:sp>
      <p:grpSp>
        <p:nvGrpSpPr>
          <p:cNvPr id="656" name="Group 3"/>
          <p:cNvGrpSpPr/>
          <p:nvPr/>
        </p:nvGrpSpPr>
        <p:grpSpPr>
          <a:xfrm>
            <a:off x="2271599" y="1345679"/>
            <a:ext cx="4600802" cy="4746983"/>
            <a:chOff x="0" y="0"/>
            <a:chExt cx="4600800" cy="4746981"/>
          </a:xfrm>
        </p:grpSpPr>
        <p:pic>
          <p:nvPicPr>
            <p:cNvPr id="654" name="output.png" descr="output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3" t="0" r="683" b="0"/>
            <a:stretch>
              <a:fillRect/>
            </a:stretch>
          </p:blipFill>
          <p:spPr>
            <a:xfrm>
              <a:off x="0" y="0"/>
              <a:ext cx="4600801" cy="42584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5" name="CustomShape 4"/>
            <p:cNvSpPr txBox="1"/>
            <p:nvPr/>
          </p:nvSpPr>
          <p:spPr>
            <a:xfrm>
              <a:off x="0" y="4335120"/>
              <a:ext cx="4600801" cy="411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320" tIns="76320" rIns="76320" bIns="76320" numCol="1" anchor="t">
              <a:spAutoFit/>
            </a:bodyPr>
            <a:lstStyle>
              <a:lvl1pPr>
                <a:defRPr spc="-1"/>
              </a:lvl1pPr>
            </a:lstStyle>
            <a:p>
              <a:pPr/>
              <a:r>
                <a:t>Training samples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Test</a:t>
            </a:r>
          </a:p>
        </p:txBody>
      </p:sp>
      <p:grpSp>
        <p:nvGrpSpPr>
          <p:cNvPr id="661" name="Group 3"/>
          <p:cNvGrpSpPr/>
          <p:nvPr/>
        </p:nvGrpSpPr>
        <p:grpSpPr>
          <a:xfrm>
            <a:off x="2691000" y="1522799"/>
            <a:ext cx="3761641" cy="4265303"/>
            <a:chOff x="0" y="0"/>
            <a:chExt cx="3761640" cy="4265301"/>
          </a:xfrm>
        </p:grpSpPr>
        <p:pic>
          <p:nvPicPr>
            <p:cNvPr id="659" name="test.png" descr="test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21" r="0" b="321"/>
            <a:stretch>
              <a:fillRect/>
            </a:stretch>
          </p:blipFill>
          <p:spPr>
            <a:xfrm>
              <a:off x="0" y="0"/>
              <a:ext cx="3761641" cy="3776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0" name="CustomShape 4"/>
            <p:cNvSpPr txBox="1"/>
            <p:nvPr/>
          </p:nvSpPr>
          <p:spPr>
            <a:xfrm>
              <a:off x="0" y="3853439"/>
              <a:ext cx="3761641" cy="411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320" tIns="76320" rIns="76320" bIns="76320" numCol="1" anchor="t">
              <a:spAutoFit/>
            </a:bodyPr>
            <a:lstStyle>
              <a:lvl1pPr>
                <a:defRPr spc="-1"/>
              </a:lvl1pPr>
            </a:lstStyle>
            <a:p>
              <a:pPr/>
              <a:r>
                <a:t>Test samples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Shape 1"/>
          <p:cNvSpPr txBox="1"/>
          <p:nvPr/>
        </p:nvSpPr>
        <p:spPr>
          <a:xfrm>
            <a:off x="431640" y="335509"/>
            <a:ext cx="8375399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/>
            </a:lvl1pPr>
          </a:lstStyle>
          <a:p>
            <a:pPr/>
            <a:r>
              <a:t>Human level performance</a:t>
            </a:r>
          </a:p>
        </p:txBody>
      </p:sp>
      <p:sp>
        <p:nvSpPr>
          <p:cNvPr id="664" name="TextShape 2"/>
          <p:cNvSpPr txBox="1"/>
          <p:nvPr/>
        </p:nvSpPr>
        <p:spPr>
          <a:xfrm>
            <a:off x="447840" y="1583279"/>
            <a:ext cx="8375399" cy="36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1600"/>
            </a:pPr>
            <a:r>
              <a:t>After analyzing the dataset, it was clear that some classes (buildings, denseresidential, mediumresidential, mobilehomepark) were too close to each other.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1600"/>
            </a:pPr>
            <a:r>
              <a:t>We wanted to analyze human level performance, we randomly sampled 10 image from the each class and put it into a folder with no mention of the label </a:t>
            </a:r>
          </a:p>
        </p:txBody>
      </p:sp>
      <p:pic>
        <p:nvPicPr>
          <p:cNvPr id="665" name="image30.png" descr="image30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5873"/>
          <a:stretch>
            <a:fillRect/>
          </a:stretch>
        </p:blipFill>
        <p:spPr>
          <a:xfrm>
            <a:off x="1312919" y="2743200"/>
            <a:ext cx="3899162" cy="308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TextShape 2"/>
          <p:cNvGrpSpPr/>
          <p:nvPr/>
        </p:nvGrpSpPr>
        <p:grpSpPr>
          <a:xfrm>
            <a:off x="447840" y="1583280"/>
            <a:ext cx="8375399" cy="3783241"/>
            <a:chOff x="0" y="0"/>
            <a:chExt cx="8375398" cy="3783240"/>
          </a:xfrm>
        </p:grpSpPr>
        <p:sp>
          <p:nvSpPr>
            <p:cNvPr id="599" name="Rectangle"/>
            <p:cNvSpPr/>
            <p:nvPr/>
          </p:nvSpPr>
          <p:spPr>
            <a:xfrm>
              <a:off x="0" y="-1"/>
              <a:ext cx="8375399" cy="3783242"/>
            </a:xfrm>
            <a:prstGeom prst="rect">
              <a:avLst/>
            </a:prstGeom>
            <a:solidFill>
              <a:srgbClr val="FFFFFF"/>
            </a:solidFill>
            <a:ln w="126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 sz="1600"/>
              </a:pPr>
            </a:p>
          </p:txBody>
        </p:sp>
        <p:sp>
          <p:nvSpPr>
            <p:cNvPr id="600" name="This is a 21 class land use image dataset used for research purposes.…"/>
            <p:cNvSpPr txBox="1"/>
            <p:nvPr/>
          </p:nvSpPr>
          <p:spPr>
            <a:xfrm>
              <a:off x="6300" y="6299"/>
              <a:ext cx="8362799" cy="2736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213839" indent="-213479">
                <a:buClr>
                  <a:srgbClr val="000000"/>
                </a:buClr>
                <a:buSzPct val="100000"/>
                <a:buAutoNum type="arabicPeriod" startAt="1"/>
                <a:defRPr spc="-1" sz="1600"/>
              </a:pPr>
              <a:r>
                <a:t>This is a 21 class land use image dataset used for research purposes. </a:t>
              </a:r>
              <a:br/>
              <a:r>
                <a:t> </a:t>
              </a:r>
            </a:p>
            <a:p>
              <a:pPr marL="213839" indent="-213479">
                <a:buClr>
                  <a:srgbClr val="000000"/>
                </a:buClr>
                <a:buSzPct val="100000"/>
                <a:buAutoNum type="arabicPeriod" startAt="1"/>
                <a:defRPr spc="-1" sz="1600"/>
              </a:pPr>
              <a:r>
                <a:t>It contains 100 images for each of the 21 classes. </a:t>
              </a:r>
              <a:br/>
              <a:r>
                <a:t> </a:t>
              </a:r>
            </a:p>
            <a:p>
              <a:pPr marL="213839" indent="-213479">
                <a:buClr>
                  <a:srgbClr val="000000"/>
                </a:buClr>
                <a:buSzPct val="100000"/>
                <a:buAutoNum type="arabicPeriod" startAt="1"/>
                <a:defRPr spc="-1" sz="1600"/>
              </a:pPr>
              <a:r>
                <a:t>Each image has a resolution of 256x256 pixels. </a:t>
              </a:r>
              <a:br/>
              <a:r>
                <a:t> </a:t>
              </a:r>
            </a:p>
            <a:p>
              <a:pPr marL="213839" indent="-213479">
                <a:buClr>
                  <a:srgbClr val="000000"/>
                </a:buClr>
                <a:buSzPct val="100000"/>
                <a:buAutoNum type="arabicPeriod" startAt="1"/>
                <a:defRPr spc="-1" sz="1600"/>
              </a:pPr>
              <a:r>
                <a:t>The pixel resolution of each image is 0.3048 m.</a:t>
              </a:r>
              <a:br/>
              <a:r>
                <a:t> </a:t>
              </a:r>
            </a:p>
            <a:p>
              <a:pPr marL="213839" indent="-213479">
                <a:buClr>
                  <a:srgbClr val="000000"/>
                </a:buClr>
                <a:buSzPct val="100000"/>
                <a:buAutoNum type="arabicPeriod" startAt="1"/>
                <a:defRPr spc="-1" sz="1600"/>
              </a:pPr>
              <a:r>
                <a:t>The images are manually extracted form large USGS National map urban area Imagery collection for various urban areas around the country. </a:t>
              </a:r>
              <a:br/>
              <a:r>
                <a:t> </a:t>
              </a:r>
            </a:p>
            <a:p>
              <a:pPr marL="213839" indent="-213479">
                <a:buClr>
                  <a:srgbClr val="000000"/>
                </a:buClr>
                <a:buSzPct val="100000"/>
                <a:buAutoNum type="arabicPeriod" startAt="1"/>
                <a:defRPr spc="-1" sz="1600"/>
              </a:pPr>
              <a:r>
                <a:t>Classification of remote sensing image dataset. </a:t>
              </a:r>
            </a:p>
          </p:txBody>
        </p:sp>
      </p:grpSp>
      <p:sp>
        <p:nvSpPr>
          <p:cNvPr id="602" name="TextShape 3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431640" y="335509"/>
            <a:ext cx="8375399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/>
            </a:lvl1pPr>
          </a:lstStyle>
          <a:p>
            <a:pPr/>
            <a:r>
              <a:t>Human level performance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447840" y="1043279"/>
            <a:ext cx="8375399" cy="36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1600"/>
            </a:pPr>
            <a:r>
              <a:t>And we tried to guess those labels ourselves.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1600"/>
            </a:pPr>
            <a:r>
              <a:t>Out of 199 labels, we guessed 181 correctly.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1600"/>
            </a:pPr>
            <a:r>
              <a:t>The ones that we classified incorrectly:</a:t>
            </a:r>
          </a:p>
        </p:txBody>
      </p:sp>
      <p:graphicFrame>
        <p:nvGraphicFramePr>
          <p:cNvPr id="669" name="Table 3"/>
          <p:cNvGraphicFramePr/>
          <p:nvPr/>
        </p:nvGraphicFramePr>
        <p:xfrm>
          <a:off x="122400" y="2232360"/>
          <a:ext cx="8604361" cy="3499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150640"/>
                <a:gridCol w="2150640"/>
                <a:gridCol w="2150280"/>
                <a:gridCol w="2152800"/>
              </a:tblGrid>
              <a:tr h="349920"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Label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Guess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Label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Guess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denseresidential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mobilehomepark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mobilehomepark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buildings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buildings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denseresidentia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golfcourse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agricultural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golfcourse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agricultural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mobilehomepark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denseresidential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intersection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overpass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mediumresidential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denseresidential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mediumresidential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denseresidential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sparseresidential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buildings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denseresidential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mobilehomepark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mediumresidential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denseresidential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mobilehomepark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denseresidential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denseresidential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mediumresidential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golfcourse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agricultural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forest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chaparral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golfcourse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agricultural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denseresidential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 buildings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Shape 1"/>
          <p:cNvSpPr txBox="1"/>
          <p:nvPr/>
        </p:nvSpPr>
        <p:spPr>
          <a:xfrm>
            <a:off x="431640" y="335509"/>
            <a:ext cx="8375399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/>
            </a:lvl1pPr>
          </a:lstStyle>
          <a:p>
            <a:pPr/>
            <a:r>
              <a:t>Human level performance</a:t>
            </a:r>
          </a:p>
        </p:txBody>
      </p:sp>
      <p:sp>
        <p:nvSpPr>
          <p:cNvPr id="672" name="TextShape 2"/>
          <p:cNvSpPr txBox="1"/>
          <p:nvPr/>
        </p:nvSpPr>
        <p:spPr>
          <a:xfrm>
            <a:off x="447840" y="1583279"/>
            <a:ext cx="8375399" cy="2531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1600"/>
            </a:pPr>
            <a:r>
              <a:t>As we suspected, medium, dense, spare residential areas, buildings and mobile park classes are easy to confuse.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1600"/>
            </a:pPr>
            <a:r>
              <a:t> But also we also confused golf course with agricultural areas and vice versa.</a:t>
            </a:r>
          </a:p>
        </p:txBody>
      </p:sp>
      <p:pic>
        <p:nvPicPr>
          <p:cNvPr id="673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" y="2682719"/>
            <a:ext cx="2437921" cy="243792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TextShape 3"/>
          <p:cNvSpPr txBox="1"/>
          <p:nvPr/>
        </p:nvSpPr>
        <p:spPr>
          <a:xfrm>
            <a:off x="685079" y="5120640"/>
            <a:ext cx="283608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600"/>
            </a:lvl1pPr>
          </a:lstStyle>
          <a:p>
            <a:pPr/>
            <a:r>
              <a:t>Golf course or agricultural?</a:t>
            </a:r>
          </a:p>
        </p:txBody>
      </p:sp>
      <p:pic>
        <p:nvPicPr>
          <p:cNvPr id="675" name="image32.png" descr="image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2480" y="2682719"/>
            <a:ext cx="2437921" cy="2437921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Shape 4"/>
          <p:cNvSpPr txBox="1"/>
          <p:nvPr/>
        </p:nvSpPr>
        <p:spPr>
          <a:xfrm>
            <a:off x="5577480" y="5120640"/>
            <a:ext cx="2836081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600"/>
            </a:lvl1pPr>
          </a:lstStyle>
          <a:p>
            <a:pPr/>
            <a:r>
              <a:t>Dense or medium?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References</a:t>
            </a:r>
          </a:p>
        </p:txBody>
      </p:sp>
      <p:sp>
        <p:nvSpPr>
          <p:cNvPr id="679" name="TextShape 2"/>
          <p:cNvSpPr txBox="1"/>
          <p:nvPr/>
        </p:nvSpPr>
        <p:spPr>
          <a:xfrm>
            <a:off x="447840" y="1675796"/>
            <a:ext cx="8375399" cy="219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3239" indent="-2879">
              <a:spcBef>
                <a:spcPts val="300"/>
              </a:spcBef>
              <a:buClr>
                <a:schemeClr val="accent1"/>
              </a:buClr>
              <a:buSzPct val="100000"/>
              <a:buFont typeface="Arial"/>
              <a:buChar char="•"/>
              <a:defRPr spc="-1"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https://www.kaggle.com/datasets/apollo2506/landuse-scene-classification</a:t>
            </a:r>
          </a:p>
        </p:txBody>
      </p:sp>
      <p:sp>
        <p:nvSpPr>
          <p:cNvPr id="680" name="TextShape 3"/>
          <p:cNvSpPr txBox="1"/>
          <p:nvPr/>
        </p:nvSpPr>
        <p:spPr>
          <a:xfrm>
            <a:off x="447840" y="2260436"/>
            <a:ext cx="8375399" cy="219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3239" indent="-2879">
              <a:spcBef>
                <a:spcPts val="300"/>
              </a:spcBef>
              <a:buClr>
                <a:schemeClr val="accent1"/>
              </a:buClr>
              <a:buSzPct val="100000"/>
              <a:buFont typeface="Arial"/>
              <a:buChar char="•"/>
              <a:defRPr spc="-1"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https://keras.io/api/data_loading/image/</a:t>
            </a:r>
          </a:p>
        </p:txBody>
      </p:sp>
      <p:sp>
        <p:nvSpPr>
          <p:cNvPr id="681" name="TextShape 4"/>
          <p:cNvSpPr txBox="1"/>
          <p:nvPr/>
        </p:nvSpPr>
        <p:spPr>
          <a:xfrm>
            <a:off x="431640" y="2845076"/>
            <a:ext cx="8375399" cy="219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3239" indent="-2879">
              <a:spcBef>
                <a:spcPts val="300"/>
              </a:spcBef>
              <a:buClr>
                <a:schemeClr val="accent1"/>
              </a:buClr>
              <a:buSzPct val="100000"/>
              <a:buFont typeface="Arial"/>
              <a:buChar char="•"/>
              <a:defRPr spc="-1"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https://www.paintshoppro.com/en/pages/tif-file/</a:t>
            </a:r>
          </a:p>
        </p:txBody>
      </p:sp>
      <p:sp>
        <p:nvSpPr>
          <p:cNvPr id="682" name="TextShape 5"/>
          <p:cNvSpPr txBox="1"/>
          <p:nvPr/>
        </p:nvSpPr>
        <p:spPr>
          <a:xfrm>
            <a:off x="429480" y="3423956"/>
            <a:ext cx="8375399" cy="219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3239" indent="-2879">
              <a:spcBef>
                <a:spcPts val="300"/>
              </a:spcBef>
              <a:buClr>
                <a:schemeClr val="accent1"/>
              </a:buClr>
              <a:buSzPct val="100000"/>
              <a:buFont typeface="Arial"/>
              <a:buChar char="•"/>
              <a:defRPr spc="-1"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5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https://elib.dlr.de/130278/1/08899080.pdf</a:t>
            </a:r>
          </a:p>
        </p:txBody>
      </p:sp>
      <p:sp>
        <p:nvSpPr>
          <p:cNvPr id="683" name="TextShape 6"/>
          <p:cNvSpPr txBox="1"/>
          <p:nvPr/>
        </p:nvSpPr>
        <p:spPr>
          <a:xfrm>
            <a:off x="429480" y="4014356"/>
            <a:ext cx="8375399" cy="219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3239" indent="-2879">
              <a:spcBef>
                <a:spcPts val="300"/>
              </a:spcBef>
              <a:buClr>
                <a:schemeClr val="accent1"/>
              </a:buClr>
              <a:buSzPct val="100000"/>
              <a:buFont typeface="Arial"/>
              <a:buChar char="•"/>
              <a:defRPr spc="-1"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6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https://en.wikipedia.org/wiki/File:Europe_land_use_map.png</a:t>
            </a:r>
          </a:p>
        </p:txBody>
      </p:sp>
      <p:sp>
        <p:nvSpPr>
          <p:cNvPr id="684" name="TextShape 7"/>
          <p:cNvSpPr txBox="1"/>
          <p:nvPr/>
        </p:nvSpPr>
        <p:spPr>
          <a:xfrm>
            <a:off x="447840" y="1008117"/>
            <a:ext cx="8375399" cy="37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1100"/>
              </a:spcBef>
              <a:defRPr spc="-1"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Yi Yang and Shawn Newsam, "Bag-Of-Visual-Words and Spatial Extensions for Land-Use Classification," ACM SIGSPATIAL International Conference on Advances in Geographic Information Systems (ACM GIS), 2010.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Source</a:t>
            </a:r>
          </a:p>
        </p:txBody>
      </p:sp>
      <p:grpSp>
        <p:nvGrpSpPr>
          <p:cNvPr id="607" name="TextShape 2"/>
          <p:cNvGrpSpPr/>
          <p:nvPr/>
        </p:nvGrpSpPr>
        <p:grpSpPr>
          <a:xfrm>
            <a:off x="447840" y="1583280"/>
            <a:ext cx="8375399" cy="3783241"/>
            <a:chOff x="0" y="0"/>
            <a:chExt cx="8375398" cy="3783240"/>
          </a:xfrm>
        </p:grpSpPr>
        <p:sp>
          <p:nvSpPr>
            <p:cNvPr id="605" name="Rectangle"/>
            <p:cNvSpPr/>
            <p:nvPr/>
          </p:nvSpPr>
          <p:spPr>
            <a:xfrm>
              <a:off x="0" y="-1"/>
              <a:ext cx="8375399" cy="378324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 sz="1600"/>
              </a:pPr>
            </a:p>
          </p:txBody>
        </p:sp>
        <p:sp>
          <p:nvSpPr>
            <p:cNvPr id="606" name="The data is from a 2010 paper by Yi Yang and Shawn Newsam called &quot;Bag-Of-Visual-Words and Spatial Extensions for Land-Use Classification,&quot; ACM SIGSPATIAL International Conference on Advances in Geographic Information Systems (ACM GIS), 2010."/>
            <p:cNvSpPr txBox="1"/>
            <p:nvPr/>
          </p:nvSpPr>
          <p:spPr>
            <a:xfrm>
              <a:off x="0" y="-1"/>
              <a:ext cx="8375399" cy="1593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pc="-1" sz="1600"/>
              </a:pPr>
              <a:r>
                <a:t>The data is from a 2010 paper by Yi Yang and Shawn Newsam called "Bag-Of-Visual-Words and Spatial Extensions for Land-Use Classification," ACM SIGSPATIAL International Conference on Advances in Geographic Information Systems (ACM GIS), 2010.</a:t>
              </a:r>
            </a:p>
            <a:p>
              <a:pPr>
                <a:defRPr spc="-1" sz="1600"/>
              </a:pPr>
            </a:p>
            <a:p>
              <a:pPr>
                <a:defRPr spc="-1" sz="1600"/>
              </a:pPr>
            </a:p>
            <a:p>
              <a:pPr>
                <a:defRPr spc="-1" sz="1600"/>
              </a:pPr>
            </a:p>
          </p:txBody>
        </p:sp>
      </p:grpSp>
      <p:pic>
        <p:nvPicPr>
          <p:cNvPr id="6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019" y="3107280"/>
            <a:ext cx="8375041" cy="1763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Classes in dataset</a:t>
            </a:r>
          </a:p>
        </p:txBody>
      </p:sp>
      <p:sp>
        <p:nvSpPr>
          <p:cNvPr id="611" name="CustomShape 3"/>
          <p:cNvSpPr txBox="1"/>
          <p:nvPr/>
        </p:nvSpPr>
        <p:spPr>
          <a:xfrm>
            <a:off x="384119" y="964800"/>
            <a:ext cx="8757362" cy="492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>
              <a:spcBef>
                <a:spcPts val="1100"/>
              </a:spcBef>
              <a:defRPr spc="-100" sz="1500"/>
            </a:pPr>
            <a:r>
              <a:t>There are 100 images for each of the following classes: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agricultural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airplane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baseballdiamond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beach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buildings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chaparral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denseresidential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forest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freeway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golfcourse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harbor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intersection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mediumresidential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mobilehomepark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overpass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parkinglot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river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runway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sparseresidential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storagetanks</a:t>
            </a:r>
            <a:endParaRPr spc="-1"/>
          </a:p>
          <a:p>
            <a:pPr marL="434519" indent="-301320">
              <a:buClr>
                <a:srgbClr val="000000"/>
              </a:buClr>
              <a:buSzPct val="100000"/>
              <a:buFont typeface="Times Roman"/>
              <a:buChar char="•"/>
              <a:defRPr spc="-100" sz="1500"/>
            </a:pPr>
            <a:r>
              <a:t>tenniscourt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2"/>
          <p:cNvSpPr txBox="1"/>
          <p:nvPr/>
        </p:nvSpPr>
        <p:spPr>
          <a:xfrm>
            <a:off x="98279" y="341640"/>
            <a:ext cx="8946722" cy="41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pc="-1" sz="2200"/>
            </a:lvl1pPr>
          </a:lstStyle>
          <a:p>
            <a:pPr/>
            <a:r>
              <a:t>Dataset raw</a:t>
            </a:r>
          </a:p>
        </p:txBody>
      </p:sp>
      <p:pic>
        <p:nvPicPr>
          <p:cNvPr id="614" name="Screenshot 2022-05-09 at 10.57.43 PM.png" descr="Screenshot 2022-05-09 at 10.57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200" y="1307879"/>
            <a:ext cx="7185240" cy="36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ustomShape 3"/>
          <p:cNvSpPr txBox="1"/>
          <p:nvPr/>
        </p:nvSpPr>
        <p:spPr>
          <a:xfrm>
            <a:off x="4904640" y="5028839"/>
            <a:ext cx="3275404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21 subfolders with class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Data sample</a:t>
            </a:r>
          </a:p>
        </p:txBody>
      </p:sp>
      <p:pic>
        <p:nvPicPr>
          <p:cNvPr id="618" name="agricultural00.tif" descr="agricultural0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0" y="863640"/>
            <a:ext cx="3250801" cy="325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airplane00.tif" descr="airplane0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9799" y="863640"/>
            <a:ext cx="3250801" cy="325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baseballdiamond00.tif" descr="baseballdiamond0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0" y="878760"/>
            <a:ext cx="3250801" cy="325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beach00.tif" descr="beach0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9879" y="878760"/>
            <a:ext cx="3250801" cy="325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buildings00.tif" descr="buildings0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60" y="878760"/>
            <a:ext cx="3250801" cy="325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storagetanks00.tif" descr="storagetanks0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0239" y="878760"/>
            <a:ext cx="3250801" cy="325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extShape 1"/>
          <p:cNvSpPr txBox="1"/>
          <p:nvPr/>
        </p:nvSpPr>
        <p:spPr>
          <a:xfrm>
            <a:off x="431640" y="497940"/>
            <a:ext cx="83753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pc="-1" sz="2200"/>
            </a:lvl1pPr>
          </a:lstStyle>
          <a:p>
            <a:pPr/>
            <a:r>
              <a:t>Land use</a:t>
            </a:r>
          </a:p>
        </p:txBody>
      </p:sp>
      <p:sp>
        <p:nvSpPr>
          <p:cNvPr id="628" name="TextShape 2"/>
          <p:cNvSpPr txBox="1"/>
          <p:nvPr/>
        </p:nvSpPr>
        <p:spPr>
          <a:xfrm>
            <a:off x="447839" y="2031416"/>
            <a:ext cx="8343002" cy="288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300"/>
              </a:spcBef>
              <a:defRPr spc="-1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aim of this dataset is masking of regions where land is being used in </a:t>
            </a:r>
          </a:p>
          <a:p>
            <a:pPr>
              <a:spcBef>
                <a:spcPts val="300"/>
              </a:spcBef>
              <a:defRPr spc="-1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satellite images obtained through Landsat.</a:t>
            </a:r>
          </a:p>
          <a:p>
            <a:pPr>
              <a:spcBef>
                <a:spcPts val="300"/>
              </a:spcBef>
              <a:defRPr spc="-1" sz="1600"/>
            </a:pPr>
          </a:p>
          <a:p>
            <a:pPr>
              <a:spcBef>
                <a:spcPts val="300"/>
              </a:spcBef>
              <a:defRPr spc="-1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Land use is an important problem of modern world which involves planning,</a:t>
            </a:r>
          </a:p>
          <a:p>
            <a:pPr>
              <a:spcBef>
                <a:spcPts val="300"/>
              </a:spcBef>
              <a:defRPr spc="-1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Management and modifications of natural environment and available land. </a:t>
            </a:r>
          </a:p>
          <a:p>
            <a:pPr>
              <a:spcBef>
                <a:spcPts val="300"/>
              </a:spcBef>
              <a:defRPr spc="-1" sz="1600"/>
            </a:pPr>
          </a:p>
          <a:p>
            <a:pPr>
              <a:spcBef>
                <a:spcPts val="300"/>
              </a:spcBef>
              <a:defRPr spc="-1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 gives us a glimpse of our land use coverage, which type of establishments </a:t>
            </a:r>
          </a:p>
          <a:p>
            <a:pPr>
              <a:spcBef>
                <a:spcPts val="300"/>
              </a:spcBef>
              <a:defRPr spc="-1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Cover the most space etc. </a:t>
            </a:r>
          </a:p>
          <a:p>
            <a:pPr>
              <a:spcBef>
                <a:spcPts val="300"/>
              </a:spcBef>
              <a:defRPr spc="-1" sz="1600"/>
            </a:pPr>
          </a:p>
          <a:p>
            <a:pPr>
              <a:spcBef>
                <a:spcPts val="300"/>
              </a:spcBef>
              <a:defRPr spc="-1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is a basic dataset through which we can look at the approach to work on</a:t>
            </a:r>
          </a:p>
          <a:p>
            <a:pPr>
              <a:spcBef>
                <a:spcPts val="300"/>
              </a:spcBef>
              <a:defRPr spc="-1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Land use data in remote sensing.</a:t>
            </a:r>
          </a:p>
        </p:txBody>
      </p:sp>
      <p:graphicFrame>
        <p:nvGraphicFramePr>
          <p:cNvPr id="629" name="Table 4"/>
          <p:cNvGraphicFramePr/>
          <p:nvPr/>
        </p:nvGraphicFramePr>
        <p:xfrm>
          <a:off x="6863040" y="1536840"/>
          <a:ext cx="2161080" cy="3783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80360"/>
                <a:gridCol w="1080720"/>
              </a:tblGrid>
              <a:tr h="592200">
                <a:tc>
                  <a:txBody>
                    <a:bodyPr/>
                    <a:lstStyle/>
                    <a:p>
                      <a:pPr/>
                      <a:r>
                        <a:rPr b="1" spc="-1">
                          <a:solidFill>
                            <a:srgbClr val="FFFFFF"/>
                          </a:solidFill>
                          <a:sym typeface="Arial"/>
                        </a:rPr>
                        <a:t>Dataset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b="1" spc="-1">
                          <a:solidFill>
                            <a:srgbClr val="FFFFFF"/>
                          </a:solidFill>
                          <a:sym typeface="Arial"/>
                        </a:rPr>
                        <a:t>UCM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592200">
                <a:tc>
                  <a:txBody>
                    <a:bodyPr/>
                    <a:lstStyle/>
                    <a:p>
                      <a:pPr/>
                      <a:r>
                        <a:rPr b="1" spc="-1">
                          <a:solidFill>
                            <a:srgbClr val="FFFFFF"/>
                          </a:solidFill>
                          <a:sym typeface="Arial"/>
                        </a:rPr>
                        <a:t>Resolution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0.3048m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</a:tcPr>
                </a:tc>
              </a:tr>
              <a:tr h="592200">
                <a:tc>
                  <a:txBody>
                    <a:bodyPr/>
                    <a:lstStyle/>
                    <a:p>
                      <a:pPr/>
                      <a:r>
                        <a:rPr b="1" spc="-1">
                          <a:solidFill>
                            <a:srgbClr val="FFFFFF"/>
                          </a:solidFill>
                          <a:sym typeface="Arial"/>
                        </a:rPr>
                        <a:t>Classes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21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7E7"/>
                    </a:solidFill>
                  </a:tcPr>
                </a:tc>
              </a:tr>
              <a:tr h="592200">
                <a:tc>
                  <a:txBody>
                    <a:bodyPr/>
                    <a:lstStyle/>
                    <a:p>
                      <a:pPr/>
                      <a:r>
                        <a:rPr b="1" spc="-1">
                          <a:solidFill>
                            <a:srgbClr val="FFFFFF"/>
                          </a:solidFill>
                          <a:sym typeface="Arial"/>
                        </a:rPr>
                        <a:t>Total samples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2100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</a:tcPr>
                </a:tc>
              </a:tr>
              <a:tr h="822600">
                <a:tc>
                  <a:txBody>
                    <a:bodyPr/>
                    <a:lstStyle/>
                    <a:p>
                      <a:pPr>
                        <a:defRPr b="1" spc="-1">
                          <a:solidFill>
                            <a:srgbClr val="FFFFFF"/>
                          </a:solidFill>
                          <a:sym typeface="Arial"/>
                        </a:defRPr>
                      </a:pPr>
                      <a:r>
                        <a:t>Obtained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Aerial imagery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7E7"/>
                    </a:solidFill>
                  </a:tcPr>
                </a:tc>
              </a:tr>
              <a:tr h="592200">
                <a:tc>
                  <a:txBody>
                    <a:bodyPr/>
                    <a:lstStyle/>
                    <a:p>
                      <a:pPr/>
                      <a:r>
                        <a:rPr b="1" spc="-1">
                          <a:solidFill>
                            <a:srgbClr val="FFFFFF"/>
                          </a:solidFill>
                          <a:sym typeface="Arial"/>
                        </a:rPr>
                        <a:t>Geolocations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pc="-1">
                          <a:sym typeface="Arial"/>
                        </a:rPr>
                        <a:t>USA</a:t>
                      </a:r>
                    </a:p>
                  </a:txBody>
                  <a:tcPr marL="0" marR="0" marT="0" marB="0" anchor="t" anchorCtr="0" horzOverflow="overflow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